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324" r:id="rId4"/>
    <p:sldId id="325" r:id="rId5"/>
    <p:sldId id="259" r:id="rId6"/>
    <p:sldId id="260" r:id="rId7"/>
    <p:sldId id="292" r:id="rId8"/>
    <p:sldId id="288" r:id="rId9"/>
    <p:sldId id="322" r:id="rId10"/>
    <p:sldId id="293" r:id="rId11"/>
    <p:sldId id="287" r:id="rId12"/>
    <p:sldId id="298" r:id="rId13"/>
    <p:sldId id="296" r:id="rId14"/>
    <p:sldId id="290" r:id="rId15"/>
    <p:sldId id="323" r:id="rId16"/>
    <p:sldId id="29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5116"/>
  </p:normalViewPr>
  <p:slideViewPr>
    <p:cSldViewPr snapToGrid="0">
      <p:cViewPr varScale="1">
        <p:scale>
          <a:sx n="106" d="100"/>
          <a:sy n="106" d="100"/>
        </p:scale>
        <p:origin x="7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i-FI"/>
              <a:t>Muokkaa ots. perustyyl. napsautt.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i-FI"/>
              <a:t>Muokkaa ots. perustyyl. napsautt.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2A54C80-263E-416B-A8E0-580EDEADCBDC}" type="datetimeFigureOut">
              <a:rPr lang="en-US" dirty="0"/>
              <a:t>4/9/25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i-FI"/>
              <a:t>Muokkaa ots. perustyyl. napsautt.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i-FI"/>
              <a:t>Muokkaa ots. perustyyl. napsautt.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i-FI"/>
              <a:t>Muokkaa ots. perustyyl. napsautt.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4/9/25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66CFF3-CE9D-458F-B6F9-7767C628D34C}"/>
              </a:ext>
            </a:extLst>
          </p:cNvPr>
          <p:cNvSpPr>
            <a:spLocks noGrp="1"/>
          </p:cNvSpPr>
          <p:nvPr>
            <p:ph type="ctrTitle"/>
          </p:nvPr>
        </p:nvSpPr>
        <p:spPr/>
        <p:txBody>
          <a:bodyPr/>
          <a:lstStyle/>
          <a:p>
            <a:r>
              <a:rPr lang="fi-FI" dirty="0"/>
              <a:t>Vaikuttamaan!</a:t>
            </a:r>
            <a:endParaRPr lang="en-GB" dirty="0"/>
          </a:p>
        </p:txBody>
      </p:sp>
      <p:sp>
        <p:nvSpPr>
          <p:cNvPr id="3" name="Alaotsikko 2">
            <a:extLst>
              <a:ext uri="{FF2B5EF4-FFF2-40B4-BE49-F238E27FC236}">
                <a16:creationId xmlns:a16="http://schemas.microsoft.com/office/drawing/2014/main" id="{9ECD59D8-CE33-4C07-8EF9-05E49A9F549F}"/>
              </a:ext>
            </a:extLst>
          </p:cNvPr>
          <p:cNvSpPr>
            <a:spLocks noGrp="1"/>
          </p:cNvSpPr>
          <p:nvPr>
            <p:ph type="subTitle" idx="1"/>
          </p:nvPr>
        </p:nvSpPr>
        <p:spPr/>
        <p:txBody>
          <a:bodyPr/>
          <a:lstStyle/>
          <a:p>
            <a:r>
              <a:rPr lang="en-GB" dirty="0" err="1"/>
              <a:t>Esitys</a:t>
            </a:r>
            <a:r>
              <a:rPr lang="en-GB" dirty="0"/>
              <a:t> on </a:t>
            </a:r>
            <a:r>
              <a:rPr lang="en-GB" dirty="0" err="1"/>
              <a:t>tehty</a:t>
            </a:r>
            <a:r>
              <a:rPr lang="en-GB" dirty="0"/>
              <a:t> 2019.</a:t>
            </a:r>
          </a:p>
          <a:p>
            <a:r>
              <a:rPr lang="en-GB" dirty="0" err="1"/>
              <a:t>Päivitetty</a:t>
            </a:r>
            <a:r>
              <a:rPr lang="en-GB" dirty="0"/>
              <a:t> 2025.</a:t>
            </a:r>
          </a:p>
        </p:txBody>
      </p:sp>
    </p:spTree>
    <p:extLst>
      <p:ext uri="{BB962C8B-B14F-4D97-AF65-F5344CB8AC3E}">
        <p14:creationId xmlns:p14="http://schemas.microsoft.com/office/powerpoint/2010/main" val="73363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76E2DD-1B5D-47BB-A511-78703EEB551B}"/>
              </a:ext>
            </a:extLst>
          </p:cNvPr>
          <p:cNvSpPr>
            <a:spLocks noGrp="1"/>
          </p:cNvSpPr>
          <p:nvPr>
            <p:ph type="title"/>
          </p:nvPr>
        </p:nvSpPr>
        <p:spPr/>
        <p:txBody>
          <a:bodyPr/>
          <a:lstStyle/>
          <a:p>
            <a:r>
              <a:rPr lang="fi-FI" dirty="0"/>
              <a:t>Toimimaan ja vaikuttamaan</a:t>
            </a:r>
            <a:endParaRPr lang="en-GB" dirty="0"/>
          </a:p>
        </p:txBody>
      </p:sp>
      <p:sp>
        <p:nvSpPr>
          <p:cNvPr id="3" name="Sisällön paikkamerkki 2">
            <a:extLst>
              <a:ext uri="{FF2B5EF4-FFF2-40B4-BE49-F238E27FC236}">
                <a16:creationId xmlns:a16="http://schemas.microsoft.com/office/drawing/2014/main" id="{1355FB10-013F-4A6F-A003-CB28681F1126}"/>
              </a:ext>
            </a:extLst>
          </p:cNvPr>
          <p:cNvSpPr>
            <a:spLocks noGrp="1"/>
          </p:cNvSpPr>
          <p:nvPr>
            <p:ph idx="1"/>
          </p:nvPr>
        </p:nvSpPr>
        <p:spPr/>
        <p:txBody>
          <a:bodyPr/>
          <a:lstStyle/>
          <a:p>
            <a:r>
              <a:rPr lang="fi-FI" dirty="0"/>
              <a:t>Usko pois: Maailma ei muutu itsestään, sitä muutetaan. Kaikkien merkittävien päätösten takana on ihmisiä. Yrityksiä, YK:ta, EU:ta, Suomen valtiota tai omaa kotikuntaasi johtavat ihmiset. Ja ihmiset voivat muuttaa mielipidettään. Toisenlainen maailma on mahdollinen.</a:t>
            </a:r>
          </a:p>
          <a:p>
            <a:r>
              <a:rPr lang="fi-FI" dirty="0"/>
              <a:t>Sinäkin voit auttaa vaikuttamaan ihmisiin lähelläsi, ja miksei myös kauempaa. Nuorten maailmanlaajuisen ilmastolakkoilun aloittanut Greta </a:t>
            </a:r>
            <a:r>
              <a:rPr lang="fi-FI" dirty="0" err="1"/>
              <a:t>Thunberg</a:t>
            </a:r>
            <a:r>
              <a:rPr lang="fi-FI" dirty="0"/>
              <a:t> ja vuoden 2014 YK:n rauhanpalkinnon saanut </a:t>
            </a:r>
            <a:r>
              <a:rPr lang="fi-FI" dirty="0" err="1"/>
              <a:t>Malala</a:t>
            </a:r>
            <a:r>
              <a:rPr lang="fi-FI" dirty="0"/>
              <a:t> </a:t>
            </a:r>
            <a:r>
              <a:rPr lang="fi-FI" dirty="0" err="1"/>
              <a:t>Yousafzai</a:t>
            </a:r>
            <a:r>
              <a:rPr lang="fi-FI" dirty="0"/>
              <a:t> ovat omalla esimerkillään näyttäneet, että nuori ikä ei ole este vaikuttamiselle.</a:t>
            </a:r>
          </a:p>
          <a:p>
            <a:r>
              <a:rPr lang="fi-FI" dirty="0"/>
              <a:t>Joukossa on voimaa. Suomessa on paljon erilaisia järjestöjä ja ryhmiä, jossa voi tehdä ilmastovaikuttamista yhdessä muiden samanmielisten kanssa. Yhdessä tekeminen on hauskempaa ja usein myös vaikuttavampaa</a:t>
            </a:r>
          </a:p>
          <a:p>
            <a:endParaRPr lang="en-GB" dirty="0"/>
          </a:p>
        </p:txBody>
      </p:sp>
    </p:spTree>
    <p:extLst>
      <p:ext uri="{BB962C8B-B14F-4D97-AF65-F5344CB8AC3E}">
        <p14:creationId xmlns:p14="http://schemas.microsoft.com/office/powerpoint/2010/main" val="3881700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E4E72E-3116-4F0B-8E4B-F8E2056BF686}"/>
              </a:ext>
            </a:extLst>
          </p:cNvPr>
          <p:cNvSpPr>
            <a:spLocks noGrp="1"/>
          </p:cNvSpPr>
          <p:nvPr>
            <p:ph type="title"/>
          </p:nvPr>
        </p:nvSpPr>
        <p:spPr/>
        <p:txBody>
          <a:bodyPr/>
          <a:lstStyle/>
          <a:p>
            <a:r>
              <a:rPr lang="fi-FI" dirty="0"/>
              <a:t>Tsekkaa nämä</a:t>
            </a:r>
            <a:endParaRPr lang="en-GB" dirty="0"/>
          </a:p>
        </p:txBody>
      </p:sp>
      <p:sp>
        <p:nvSpPr>
          <p:cNvPr id="3" name="Sisällön paikkamerkki 2">
            <a:extLst>
              <a:ext uri="{FF2B5EF4-FFF2-40B4-BE49-F238E27FC236}">
                <a16:creationId xmlns:a16="http://schemas.microsoft.com/office/drawing/2014/main" id="{8832A452-1647-4E60-B764-000540B4EBBB}"/>
              </a:ext>
            </a:extLst>
          </p:cNvPr>
          <p:cNvSpPr>
            <a:spLocks noGrp="1"/>
          </p:cNvSpPr>
          <p:nvPr>
            <p:ph idx="1"/>
          </p:nvPr>
        </p:nvSpPr>
        <p:spPr>
          <a:xfrm>
            <a:off x="677334" y="2160589"/>
            <a:ext cx="8596668" cy="4451226"/>
          </a:xfrm>
        </p:spPr>
        <p:txBody>
          <a:bodyPr>
            <a:normAutofit fontScale="85000" lnSpcReduction="20000"/>
          </a:bodyPr>
          <a:lstStyle/>
          <a:p>
            <a:r>
              <a:rPr lang="fi-FI" dirty="0"/>
              <a:t>Luonto-Liitto luontoliitto.fi</a:t>
            </a:r>
          </a:p>
          <a:p>
            <a:r>
              <a:rPr lang="fi-FI" dirty="0"/>
              <a:t>Luonto-Liitto on lasten ja nuorten valtakunnallinen luonnonharrastus- ja luonnonsuojelujärjestö, joka on perustettu jo vuonna 1943. Luonto-Liiton ilmastoryhmä koostuu vapaaehtoisten muodostamista paikallisryhmistä, jotka ovat yhteisöllisiä, aktiivilähtöisiä ryhmittymiä.</a:t>
            </a:r>
          </a:p>
          <a:p>
            <a:r>
              <a:rPr lang="fi-FI" dirty="0"/>
              <a:t>Maan ystävät maanystavat.fi</a:t>
            </a:r>
          </a:p>
          <a:p>
            <a:r>
              <a:rPr lang="fi-FI" dirty="0"/>
              <a:t>Maan ystävät on osa kansainvälistä </a:t>
            </a:r>
            <a:r>
              <a:rPr lang="fi-FI" dirty="0" err="1"/>
              <a:t>Friends</a:t>
            </a:r>
            <a:r>
              <a:rPr lang="fi-FI" dirty="0"/>
              <a:t> of </a:t>
            </a:r>
            <a:r>
              <a:rPr lang="fi-FI" dirty="0" err="1"/>
              <a:t>the</a:t>
            </a:r>
            <a:r>
              <a:rPr lang="fi-FI" dirty="0"/>
              <a:t> Earth-verkostoa. Maan ystävillä on paikallisryhmiä, toimintaryhmiä, hankkeita ja kampanjoita. Toiminta perustuu vapaaehtoistyöhön, mutta ajoittain järjestöllä on palkattuja kampanjakoordinaattoreita. Maan ystävien ilmastokampanjalla on pitkät perinteet. </a:t>
            </a:r>
          </a:p>
          <a:p>
            <a:r>
              <a:rPr lang="fi-FI" dirty="0"/>
              <a:t>Natur </a:t>
            </a:r>
            <a:r>
              <a:rPr lang="fi-FI" dirty="0" err="1"/>
              <a:t>och</a:t>
            </a:r>
            <a:r>
              <a:rPr lang="fi-FI" dirty="0"/>
              <a:t> Miljönaturochmiljo.fi</a:t>
            </a:r>
          </a:p>
          <a:p>
            <a:r>
              <a:rPr lang="fi-FI" dirty="0"/>
              <a:t>Natur </a:t>
            </a:r>
            <a:r>
              <a:rPr lang="fi-FI" dirty="0" err="1"/>
              <a:t>och</a:t>
            </a:r>
            <a:r>
              <a:rPr lang="fi-FI" dirty="0"/>
              <a:t> </a:t>
            </a:r>
            <a:r>
              <a:rPr lang="fi-FI" dirty="0" err="1"/>
              <a:t>Miljö</a:t>
            </a:r>
            <a:r>
              <a:rPr lang="fi-FI" dirty="0"/>
              <a:t> </a:t>
            </a:r>
            <a:r>
              <a:rPr lang="fi-FI" dirty="0" err="1"/>
              <a:t>är</a:t>
            </a:r>
            <a:r>
              <a:rPr lang="fi-FI" dirty="0"/>
              <a:t> en </a:t>
            </a:r>
            <a:r>
              <a:rPr lang="fi-FI" dirty="0" err="1"/>
              <a:t>svenskspråkig</a:t>
            </a:r>
            <a:r>
              <a:rPr lang="fi-FI" dirty="0"/>
              <a:t> </a:t>
            </a:r>
            <a:r>
              <a:rPr lang="fi-FI" dirty="0" err="1"/>
              <a:t>miljöorganisation</a:t>
            </a:r>
            <a:r>
              <a:rPr lang="fi-FI" dirty="0"/>
              <a:t>. Vi </a:t>
            </a:r>
            <a:r>
              <a:rPr lang="fi-FI" dirty="0" err="1"/>
              <a:t>erbjuder</a:t>
            </a:r>
            <a:r>
              <a:rPr lang="fi-FI" dirty="0"/>
              <a:t> </a:t>
            </a:r>
            <a:r>
              <a:rPr lang="fi-FI" dirty="0" err="1"/>
              <a:t>ungdomar</a:t>
            </a:r>
            <a:r>
              <a:rPr lang="fi-FI" dirty="0"/>
              <a:t> </a:t>
            </a:r>
            <a:r>
              <a:rPr lang="fi-FI" dirty="0" err="1"/>
              <a:t>möjligheter</a:t>
            </a:r>
            <a:r>
              <a:rPr lang="fi-FI" dirty="0"/>
              <a:t> </a:t>
            </a:r>
            <a:r>
              <a:rPr lang="fi-FI" dirty="0" err="1"/>
              <a:t>att</a:t>
            </a:r>
            <a:r>
              <a:rPr lang="fi-FI" dirty="0"/>
              <a:t> delta i </a:t>
            </a:r>
            <a:r>
              <a:rPr lang="fi-FI" dirty="0" err="1"/>
              <a:t>kampanjer</a:t>
            </a:r>
            <a:r>
              <a:rPr lang="fi-FI" dirty="0"/>
              <a:t> </a:t>
            </a:r>
            <a:r>
              <a:rPr lang="fi-FI" dirty="0" err="1"/>
              <a:t>men</a:t>
            </a:r>
            <a:r>
              <a:rPr lang="fi-FI" dirty="0"/>
              <a:t> </a:t>
            </a:r>
            <a:r>
              <a:rPr lang="fi-FI" dirty="0" err="1"/>
              <a:t>också</a:t>
            </a:r>
            <a:r>
              <a:rPr lang="fi-FI" dirty="0"/>
              <a:t> </a:t>
            </a:r>
            <a:r>
              <a:rPr lang="fi-FI" dirty="0" err="1"/>
              <a:t>att</a:t>
            </a:r>
            <a:r>
              <a:rPr lang="fi-FI" dirty="0"/>
              <a:t> </a:t>
            </a:r>
            <a:r>
              <a:rPr lang="fi-FI" dirty="0" err="1"/>
              <a:t>genomföra</a:t>
            </a:r>
            <a:r>
              <a:rPr lang="fi-FI" dirty="0"/>
              <a:t> </a:t>
            </a:r>
            <a:r>
              <a:rPr lang="fi-FI" dirty="0" err="1"/>
              <a:t>egna</a:t>
            </a:r>
            <a:r>
              <a:rPr lang="fi-FI" dirty="0"/>
              <a:t> </a:t>
            </a:r>
            <a:r>
              <a:rPr lang="fi-FI" dirty="0" err="1"/>
              <a:t>projekt</a:t>
            </a:r>
            <a:r>
              <a:rPr lang="fi-FI" dirty="0"/>
              <a:t>.</a:t>
            </a:r>
          </a:p>
          <a:p>
            <a:r>
              <a:rPr lang="fi-FI" dirty="0"/>
              <a:t>WWF Nuoret wwf.fi/</a:t>
            </a:r>
            <a:r>
              <a:rPr lang="fi-FI" dirty="0" err="1"/>
              <a:t>vapaaehtoistyo</a:t>
            </a:r>
            <a:r>
              <a:rPr lang="fi-FI" dirty="0"/>
              <a:t>/</a:t>
            </a:r>
            <a:r>
              <a:rPr lang="fi-FI" dirty="0" err="1"/>
              <a:t>wwf</a:t>
            </a:r>
            <a:r>
              <a:rPr lang="fi-FI" dirty="0"/>
              <a:t>-nuoret/</a:t>
            </a:r>
          </a:p>
          <a:p>
            <a:r>
              <a:rPr lang="fi-FI" dirty="0"/>
              <a:t>WWF Nuoret on ryhmä vapaaehtoisia, jotka ovat mukana ideoimassa, suunnittelemassa ja toteuttamassa WWF Suomen projekteja ja kampanjoita. WWF Nuorten ryhmiä on tällä hetkellä (syksyllä 2020) Helsingissä, Turussa ja Tampereella. WWF Suomi perustettiin vuonna 1972 ja 1990-luvun alussa WWF ryhtyi työskentelemään ilmastonmuutoksen hillitsemiseksi. </a:t>
            </a:r>
          </a:p>
          <a:p>
            <a:endParaRPr lang="en-GB" dirty="0"/>
          </a:p>
        </p:txBody>
      </p:sp>
    </p:spTree>
    <p:extLst>
      <p:ext uri="{BB962C8B-B14F-4D97-AF65-F5344CB8AC3E}">
        <p14:creationId xmlns:p14="http://schemas.microsoft.com/office/powerpoint/2010/main" val="3078302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5FB6BB-D330-4514-AD32-AE25D03A1073}"/>
              </a:ext>
            </a:extLst>
          </p:cNvPr>
          <p:cNvSpPr>
            <a:spLocks noGrp="1"/>
          </p:cNvSpPr>
          <p:nvPr>
            <p:ph type="title"/>
          </p:nvPr>
        </p:nvSpPr>
        <p:spPr>
          <a:xfrm>
            <a:off x="677334" y="609600"/>
            <a:ext cx="8596668" cy="1036320"/>
          </a:xfrm>
        </p:spPr>
        <p:txBody>
          <a:bodyPr/>
          <a:lstStyle/>
          <a:p>
            <a:r>
              <a:rPr lang="fi-FI" dirty="0"/>
              <a:t>Tai nämä…</a:t>
            </a:r>
            <a:endParaRPr lang="en-GB" dirty="0"/>
          </a:p>
        </p:txBody>
      </p:sp>
      <p:sp>
        <p:nvSpPr>
          <p:cNvPr id="3" name="Sisällön paikkamerkki 2">
            <a:extLst>
              <a:ext uri="{FF2B5EF4-FFF2-40B4-BE49-F238E27FC236}">
                <a16:creationId xmlns:a16="http://schemas.microsoft.com/office/drawing/2014/main" id="{FEB9BDEC-0DAC-46D6-827F-FEC6CAB866F4}"/>
              </a:ext>
            </a:extLst>
          </p:cNvPr>
          <p:cNvSpPr>
            <a:spLocks noGrp="1"/>
          </p:cNvSpPr>
          <p:nvPr>
            <p:ph idx="1"/>
          </p:nvPr>
        </p:nvSpPr>
        <p:spPr>
          <a:xfrm>
            <a:off x="677334" y="2160589"/>
            <a:ext cx="8596668" cy="4282414"/>
          </a:xfrm>
        </p:spPr>
        <p:txBody>
          <a:bodyPr>
            <a:normAutofit fontScale="70000" lnSpcReduction="20000"/>
          </a:bodyPr>
          <a:lstStyle/>
          <a:p>
            <a:r>
              <a:rPr lang="fi-FI" dirty="0" err="1"/>
              <a:t>Changemaker</a:t>
            </a:r>
            <a:r>
              <a:rPr lang="fi-FI" dirty="0"/>
              <a:t> changemaker.fi</a:t>
            </a:r>
          </a:p>
          <a:p>
            <a:r>
              <a:rPr lang="fi-FI" dirty="0" err="1"/>
              <a:t>Changemaker</a:t>
            </a:r>
            <a:r>
              <a:rPr lang="fi-FI" dirty="0"/>
              <a:t> on nuorten ja nuorten aikuisten vaikuttamisverkosto, joka edistää nuorten mahdollisuuksia vaikuttaa yhteiskunnassa. Vuosittain vaihtuviin kampanjateemoihin on usein liittynyt ilmastomuutos. Suomen </a:t>
            </a:r>
            <a:r>
              <a:rPr lang="fi-FI" dirty="0" err="1"/>
              <a:t>Changemaker</a:t>
            </a:r>
            <a:r>
              <a:rPr lang="fi-FI" dirty="0"/>
              <a:t> on perustettu Kirkon Ulkomaanavun yhteyteen vuonna 2004.</a:t>
            </a:r>
          </a:p>
          <a:p>
            <a:r>
              <a:rPr lang="fi-FI" dirty="0" err="1"/>
              <a:t>Climate</a:t>
            </a:r>
            <a:r>
              <a:rPr lang="fi-FI" dirty="0"/>
              <a:t> Moveclimatemove.fi</a:t>
            </a:r>
          </a:p>
          <a:p>
            <a:r>
              <a:rPr lang="fi-FI" dirty="0" err="1"/>
              <a:t>Climate</a:t>
            </a:r>
            <a:r>
              <a:rPr lang="fi-FI" dirty="0"/>
              <a:t> </a:t>
            </a:r>
            <a:r>
              <a:rPr lang="fi-FI" dirty="0" err="1"/>
              <a:t>Move</a:t>
            </a:r>
            <a:r>
              <a:rPr lang="fi-FI" dirty="0"/>
              <a:t> sai alkunsa Ilmastoveivikampanjasta. Liikkeen tavoite on Hiilineutraali Suomi vuonna 2035. Taustaorganisaation nimi on Ilmastoveivaajat ry.</a:t>
            </a:r>
          </a:p>
          <a:p>
            <a:r>
              <a:rPr lang="fi-FI" dirty="0" err="1"/>
              <a:t>Dodo</a:t>
            </a:r>
            <a:r>
              <a:rPr lang="fi-FI" dirty="0"/>
              <a:t> dodo.org</a:t>
            </a:r>
          </a:p>
          <a:p>
            <a:r>
              <a:rPr lang="fi-FI" dirty="0" err="1"/>
              <a:t>Dodo</a:t>
            </a:r>
            <a:r>
              <a:rPr lang="fi-FI" dirty="0"/>
              <a:t> ry on urbaani suomalainen ympäristöjärjestö. </a:t>
            </a:r>
            <a:r>
              <a:rPr lang="fi-FI" dirty="0" err="1"/>
              <a:t>Dodo</a:t>
            </a:r>
            <a:r>
              <a:rPr lang="fi-FI" dirty="0"/>
              <a:t> käsittelee ympäristöongelmia yhteiskunnallisesti, turhaan yksinkertaistamatta. </a:t>
            </a:r>
            <a:r>
              <a:rPr lang="fi-FI" dirty="0" err="1"/>
              <a:t>Dodossa</a:t>
            </a:r>
            <a:r>
              <a:rPr lang="fi-FI" dirty="0"/>
              <a:t> voit syventää tietojasi keskustelemalla, tekemällä, kokemalla, verkostoitumalla ja ihmettelemälläkin. </a:t>
            </a:r>
            <a:r>
              <a:rPr lang="fi-FI" dirty="0" err="1"/>
              <a:t>Dodo</a:t>
            </a:r>
            <a:r>
              <a:rPr lang="fi-FI" dirty="0"/>
              <a:t> on perustettu vuonna 1995.</a:t>
            </a:r>
          </a:p>
          <a:p>
            <a:r>
              <a:rPr lang="fi-FI" dirty="0" err="1"/>
              <a:t>Fridays</a:t>
            </a:r>
            <a:r>
              <a:rPr lang="fi-FI" dirty="0"/>
              <a:t> For </a:t>
            </a:r>
            <a:r>
              <a:rPr lang="fi-FI" dirty="0" err="1"/>
              <a:t>Future</a:t>
            </a:r>
            <a:r>
              <a:rPr lang="fi-FI" dirty="0"/>
              <a:t> Suomi fridaysforfuturefinland.fi</a:t>
            </a:r>
          </a:p>
          <a:p>
            <a:r>
              <a:rPr lang="fi-FI" dirty="0" err="1"/>
              <a:t>FridaysForFuture</a:t>
            </a:r>
            <a:r>
              <a:rPr lang="fi-FI" dirty="0"/>
              <a:t> on kansainvälinen nuorten liike, jonka tarkoituksena on saada päättäjät ja aikuiset heräämään ilmastokatastrofiin. Liike syntyi Greta </a:t>
            </a:r>
            <a:r>
              <a:rPr lang="fi-FI" dirty="0" err="1"/>
              <a:t>Thunbergin</a:t>
            </a:r>
            <a:r>
              <a:rPr lang="fi-FI" dirty="0"/>
              <a:t> ilmastolakon inspiroimana.</a:t>
            </a:r>
          </a:p>
          <a:p>
            <a:r>
              <a:rPr lang="fi-FI" dirty="0" err="1"/>
              <a:t>Greepeace</a:t>
            </a:r>
            <a:r>
              <a:rPr lang="fi-FI" dirty="0"/>
              <a:t> greenpeace.org/</a:t>
            </a:r>
            <a:r>
              <a:rPr lang="fi-FI" dirty="0" err="1"/>
              <a:t>finland</a:t>
            </a:r>
            <a:endParaRPr lang="fi-FI" dirty="0"/>
          </a:p>
          <a:p>
            <a:r>
              <a:rPr lang="fi-FI" dirty="0"/>
              <a:t>Greenpeace on kansainvälinen ympäristöjärjestö, joka on tunnettu näyttävistä tempauksistaan. Ilmastokriisin pysäyttäminen on järjestön tärkeimpiä tavoitteita. Suomessa Greenpeacen tempauksia ja vaikuttamistyötä toteuttavat useat palkatut ammattilaiset, mutta myös vapaaehtoisilla on tärkeä rooli. Nuori voi tulla mukaan toimintaan esim. paikallisryhmien kautta.</a:t>
            </a:r>
          </a:p>
          <a:p>
            <a:endParaRPr lang="en-GB" dirty="0"/>
          </a:p>
        </p:txBody>
      </p:sp>
    </p:spTree>
    <p:extLst>
      <p:ext uri="{BB962C8B-B14F-4D97-AF65-F5344CB8AC3E}">
        <p14:creationId xmlns:p14="http://schemas.microsoft.com/office/powerpoint/2010/main" val="139907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3193F9-214C-4621-8265-5B603472FE43}"/>
              </a:ext>
            </a:extLst>
          </p:cNvPr>
          <p:cNvSpPr>
            <a:spLocks noGrp="1"/>
          </p:cNvSpPr>
          <p:nvPr>
            <p:ph type="title"/>
          </p:nvPr>
        </p:nvSpPr>
        <p:spPr/>
        <p:txBody>
          <a:bodyPr/>
          <a:lstStyle/>
          <a:p>
            <a:r>
              <a:rPr lang="en-GB" dirty="0" err="1"/>
              <a:t>Vaikuta</a:t>
            </a:r>
            <a:r>
              <a:rPr lang="en-GB" dirty="0"/>
              <a:t> </a:t>
            </a:r>
            <a:r>
              <a:rPr lang="en-GB" dirty="0" err="1"/>
              <a:t>omassa</a:t>
            </a:r>
            <a:r>
              <a:rPr lang="en-GB" dirty="0"/>
              <a:t> </a:t>
            </a:r>
            <a:r>
              <a:rPr lang="en-GB" dirty="0" err="1"/>
              <a:t>harrastusjärjestössäsi</a:t>
            </a:r>
            <a:endParaRPr lang="en-GB" dirty="0"/>
          </a:p>
        </p:txBody>
      </p:sp>
      <p:sp>
        <p:nvSpPr>
          <p:cNvPr id="3" name="Sisällön paikkamerkki 2">
            <a:extLst>
              <a:ext uri="{FF2B5EF4-FFF2-40B4-BE49-F238E27FC236}">
                <a16:creationId xmlns:a16="http://schemas.microsoft.com/office/drawing/2014/main" id="{529F7C6D-E8FD-4BE8-998D-96895BD2E449}"/>
              </a:ext>
            </a:extLst>
          </p:cNvPr>
          <p:cNvSpPr>
            <a:spLocks noGrp="1"/>
          </p:cNvSpPr>
          <p:nvPr>
            <p:ph idx="1"/>
          </p:nvPr>
        </p:nvSpPr>
        <p:spPr/>
        <p:txBody>
          <a:bodyPr/>
          <a:lstStyle/>
          <a:p>
            <a:r>
              <a:rPr lang="fi-FI" dirty="0"/>
              <a:t>Oletko partiolainen? Harrastatko suunnistusta? Onko kotikunnassasi 4H-yhdistys? Oletko kuullut ilmastoaiheisesta hevistä? Nykyään lähes kaikissa nuorten järjestöissä ilmastoasiat ovat esillä tavalla tai toisella. Omassa harrastuspiirissään voi tehdä kivoja ja tärkeitä juttuja, kuten oppia uusia taitoja. Pohdi kavereiden kanssa miten tapaamisiin voisi liikkua päästöttömästi, mitä ruokaa syödään yhdessä, tai millä energialla harrastustilat pidetään lämpimänä. Monella valtakunnallisella kattojärjestöllä on juuri teidän ryhmällenne räätälöityä materiaalia.</a:t>
            </a:r>
          </a:p>
          <a:p>
            <a:r>
              <a:rPr lang="fi-FI" dirty="0"/>
              <a:t>Nuorisoala ry vuosittain nuorten ilmastodelegaatin, joka edustaa Suomen nuoria kansainvälisissä ilmastotapahtumissa. Ilmastodelegaattien vuotta voit seurata Suomen Nuorisodelegaatit -sivulta Facebookissa ja Instagramissa @nuorisodelegaatit. </a:t>
            </a:r>
          </a:p>
          <a:p>
            <a:pPr marL="0" indent="0">
              <a:buNone/>
            </a:pPr>
            <a:endParaRPr lang="fi-FI" dirty="0"/>
          </a:p>
          <a:p>
            <a:endParaRPr lang="fi-FI" dirty="0"/>
          </a:p>
          <a:p>
            <a:endParaRPr lang="en-GB" dirty="0"/>
          </a:p>
        </p:txBody>
      </p:sp>
    </p:spTree>
    <p:extLst>
      <p:ext uri="{BB962C8B-B14F-4D97-AF65-F5344CB8AC3E}">
        <p14:creationId xmlns:p14="http://schemas.microsoft.com/office/powerpoint/2010/main" val="196738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B257DD-E931-4DDB-A502-01D5FEAC3A1D}"/>
              </a:ext>
            </a:extLst>
          </p:cNvPr>
          <p:cNvSpPr>
            <a:spLocks noGrp="1"/>
          </p:cNvSpPr>
          <p:nvPr>
            <p:ph type="title"/>
          </p:nvPr>
        </p:nvSpPr>
        <p:spPr/>
        <p:txBody>
          <a:bodyPr/>
          <a:lstStyle/>
          <a:p>
            <a:r>
              <a:rPr lang="fi-FI" dirty="0"/>
              <a:t>Politiikka?</a:t>
            </a:r>
            <a:endParaRPr lang="en-GB" dirty="0"/>
          </a:p>
        </p:txBody>
      </p:sp>
      <p:sp>
        <p:nvSpPr>
          <p:cNvPr id="3" name="Sisällön paikkamerkki 2">
            <a:extLst>
              <a:ext uri="{FF2B5EF4-FFF2-40B4-BE49-F238E27FC236}">
                <a16:creationId xmlns:a16="http://schemas.microsoft.com/office/drawing/2014/main" id="{AE157A30-E085-4186-9ACC-A8767977A1A0}"/>
              </a:ext>
            </a:extLst>
          </p:cNvPr>
          <p:cNvSpPr>
            <a:spLocks noGrp="1"/>
          </p:cNvSpPr>
          <p:nvPr>
            <p:ph idx="1"/>
          </p:nvPr>
        </p:nvSpPr>
        <p:spPr/>
        <p:txBody>
          <a:bodyPr/>
          <a:lstStyle/>
          <a:p>
            <a:r>
              <a:rPr lang="fi-FI" dirty="0"/>
              <a:t>Älä pelkää politiikkaa!</a:t>
            </a:r>
          </a:p>
          <a:p>
            <a:r>
              <a:rPr lang="fi-FI" dirty="0"/>
              <a:t>Politiikka ei ole rikki. Demokratia tarvitsee puolueita. Kenestä tahansa voi tulla hyvä poliitikko. Jos haluaa ministeriksi, kannattaa aloittaa treenit heti. Nykyään lähes kaikilla puolueilla on paljon näkemyksiä ilmastopolitiikasta. Vertaile niitä, ja valitse mieleisesi porukka. Puolueiden nuorisojärjestöissä pääsee harjoittelemaan politiikan tekemistä: väittelemistä, päätöksentekoa ja kampanjointia. </a:t>
            </a:r>
          </a:p>
          <a:p>
            <a:endParaRPr lang="en-GB" dirty="0"/>
          </a:p>
        </p:txBody>
      </p:sp>
    </p:spTree>
    <p:extLst>
      <p:ext uri="{BB962C8B-B14F-4D97-AF65-F5344CB8AC3E}">
        <p14:creationId xmlns:p14="http://schemas.microsoft.com/office/powerpoint/2010/main" val="4157602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26D34F-2CD5-4F34-98CF-BE49533BC683}"/>
              </a:ext>
            </a:extLst>
          </p:cNvPr>
          <p:cNvSpPr>
            <a:spLocks noGrp="1"/>
          </p:cNvSpPr>
          <p:nvPr>
            <p:ph type="title"/>
          </p:nvPr>
        </p:nvSpPr>
        <p:spPr/>
        <p:txBody>
          <a:bodyPr/>
          <a:lstStyle/>
          <a:p>
            <a:r>
              <a:rPr lang="fi-FI" dirty="0"/>
              <a:t>Kysy poliitikolta</a:t>
            </a:r>
            <a:br>
              <a:rPr lang="fi-FI" dirty="0"/>
            </a:br>
            <a:r>
              <a:rPr lang="fi-FI" dirty="0"/>
              <a:t>Ilmaise mielipiteesi</a:t>
            </a:r>
            <a:endParaRPr lang="en-GB" dirty="0"/>
          </a:p>
        </p:txBody>
      </p:sp>
      <p:sp>
        <p:nvSpPr>
          <p:cNvPr id="3" name="Sisällön paikkamerkki 2">
            <a:extLst>
              <a:ext uri="{FF2B5EF4-FFF2-40B4-BE49-F238E27FC236}">
                <a16:creationId xmlns:a16="http://schemas.microsoft.com/office/drawing/2014/main" id="{E4541DE8-741A-4AC0-9D94-9AB2624E40D8}"/>
              </a:ext>
            </a:extLst>
          </p:cNvPr>
          <p:cNvSpPr>
            <a:spLocks noGrp="1"/>
          </p:cNvSpPr>
          <p:nvPr>
            <p:ph idx="1"/>
          </p:nvPr>
        </p:nvSpPr>
        <p:spPr/>
        <p:txBody>
          <a:bodyPr>
            <a:normAutofit/>
          </a:bodyPr>
          <a:lstStyle/>
          <a:p>
            <a:r>
              <a:rPr lang="fi-FI" dirty="0"/>
              <a:t>Hallitusten välinen ilmastonmuutospaneeli IPCC päätehtävä tuottaa ilmastonmuutosta koskevia tieteellisiä raportteja.</a:t>
            </a:r>
          </a:p>
          <a:p>
            <a:r>
              <a:rPr lang="fi-FI" dirty="0"/>
              <a:t>Lokakuussa 2018 IPCC julkaisi niin sanotun 1,5 asteen raportin, jonka mukaan maapallon keskilämpötilan nousu ylittää 1,5 astetta vuosisadan puoleenväliin mennessä, mikäli lämpeneminen jatkuu nykyistä vauhtia. Tämän rajan ylittämisellä olisi merkittäviä vaikutuksia elämälle maapallolla. </a:t>
            </a:r>
          </a:p>
          <a:p>
            <a:r>
              <a:rPr lang="fi-FI" dirty="0"/>
              <a:t>Raportti antaa selkeän viestin, että tähän mennessä annetut päästövähennyslupaukset eivät riitä, ja että ilmastopolitiikan kunnianhimoa on nopeasti kasvatettava. </a:t>
            </a:r>
          </a:p>
          <a:p>
            <a:endParaRPr lang="fi-FI" dirty="0"/>
          </a:p>
          <a:p>
            <a:endParaRPr lang="fi-FI" dirty="0"/>
          </a:p>
          <a:p>
            <a:endParaRPr lang="en-GB" dirty="0"/>
          </a:p>
        </p:txBody>
      </p:sp>
    </p:spTree>
    <p:extLst>
      <p:ext uri="{BB962C8B-B14F-4D97-AF65-F5344CB8AC3E}">
        <p14:creationId xmlns:p14="http://schemas.microsoft.com/office/powerpoint/2010/main" val="320424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630667-BE89-4C69-ABB2-EE0B1101A428}"/>
              </a:ext>
            </a:extLst>
          </p:cNvPr>
          <p:cNvSpPr>
            <a:spLocks noGrp="1"/>
          </p:cNvSpPr>
          <p:nvPr>
            <p:ph type="title"/>
          </p:nvPr>
        </p:nvSpPr>
        <p:spPr>
          <a:xfrm>
            <a:off x="677334" y="609600"/>
            <a:ext cx="8596668" cy="515815"/>
          </a:xfrm>
        </p:spPr>
        <p:txBody>
          <a:bodyPr>
            <a:normAutofit/>
          </a:bodyPr>
          <a:lstStyle/>
          <a:p>
            <a:r>
              <a:rPr lang="fi-FI" sz="1100" dirty="0"/>
              <a:t>Lähde: Ilmatieteen laitos, ympäristöministeriö ja Ilmasto-opas.fi.</a:t>
            </a:r>
            <a:endParaRPr lang="en-GB" sz="1100" dirty="0"/>
          </a:p>
        </p:txBody>
      </p:sp>
      <p:pic>
        <p:nvPicPr>
          <p:cNvPr id="9" name="Sisällön paikkamerkki 8">
            <a:extLst>
              <a:ext uri="{FF2B5EF4-FFF2-40B4-BE49-F238E27FC236}">
                <a16:creationId xmlns:a16="http://schemas.microsoft.com/office/drawing/2014/main" id="{0E2F296F-EE7C-41F7-B109-162FE1FA2698}"/>
              </a:ext>
            </a:extLst>
          </p:cNvPr>
          <p:cNvPicPr>
            <a:picLocks noGrp="1" noChangeAspect="1"/>
          </p:cNvPicPr>
          <p:nvPr>
            <p:ph idx="1"/>
          </p:nvPr>
        </p:nvPicPr>
        <p:blipFill>
          <a:blip r:embed="rId2"/>
          <a:stretch>
            <a:fillRect/>
          </a:stretch>
        </p:blipFill>
        <p:spPr>
          <a:xfrm>
            <a:off x="0" y="1125415"/>
            <a:ext cx="9481624" cy="6027225"/>
          </a:xfrm>
          <a:prstGeom prst="rect">
            <a:avLst/>
          </a:prstGeom>
        </p:spPr>
      </p:pic>
    </p:spTree>
    <p:extLst>
      <p:ext uri="{BB962C8B-B14F-4D97-AF65-F5344CB8AC3E}">
        <p14:creationId xmlns:p14="http://schemas.microsoft.com/office/powerpoint/2010/main" val="851968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F6138D-0F64-4E33-A271-95FCA1365DE2}"/>
              </a:ext>
            </a:extLst>
          </p:cNvPr>
          <p:cNvSpPr>
            <a:spLocks noGrp="1"/>
          </p:cNvSpPr>
          <p:nvPr>
            <p:ph type="title"/>
          </p:nvPr>
        </p:nvSpPr>
        <p:spPr/>
        <p:txBody>
          <a:bodyPr/>
          <a:lstStyle/>
          <a:p>
            <a:r>
              <a:rPr lang="fi-FI" dirty="0"/>
              <a:t>Hiilineutraalius</a:t>
            </a:r>
            <a:endParaRPr lang="en-GB" dirty="0"/>
          </a:p>
        </p:txBody>
      </p:sp>
      <p:sp>
        <p:nvSpPr>
          <p:cNvPr id="3" name="Sisällön paikkamerkki 2">
            <a:extLst>
              <a:ext uri="{FF2B5EF4-FFF2-40B4-BE49-F238E27FC236}">
                <a16:creationId xmlns:a16="http://schemas.microsoft.com/office/drawing/2014/main" id="{654BE578-9DFE-4A36-9906-AA3A52FDFF83}"/>
              </a:ext>
            </a:extLst>
          </p:cNvPr>
          <p:cNvSpPr>
            <a:spLocks noGrp="1"/>
          </p:cNvSpPr>
          <p:nvPr>
            <p:ph idx="1"/>
          </p:nvPr>
        </p:nvSpPr>
        <p:spPr/>
        <p:txBody>
          <a:bodyPr>
            <a:normAutofit fontScale="92500" lnSpcReduction="10000"/>
          </a:bodyPr>
          <a:lstStyle/>
          <a:p>
            <a:r>
              <a:rPr lang="fi-FI" dirty="0"/>
              <a:t>Hiilineutraalius tarkoittaa, että hiilidioksidipäästöjä tuotetaan korkeintaan sen verran kuin niitä voidaan sitoa ilmakehästä hiilinieluihin. Nollapäästöjen saavuttamiseksi kaikki maailman kasvihuonekaasupäästöt on siis kyettävä ottamaan talteen.</a:t>
            </a:r>
          </a:p>
          <a:p>
            <a:r>
              <a:rPr lang="fi-FI" dirty="0"/>
              <a:t>Hiilinielu sitoo enemmän hiilidioksidia kuin päästää ilmakehään. Tärkeimmät luonnon omat hiilinielut ovat maaperä, metsät ja valtameret. Niiden arvioidaan sitovan 9,5–11 gigatonnia hiilidioksidia vuosittain. Koko maailman yhteenlasketut hiilidioksidipäästöt puolestaan olivat 38,0 gigatonnia vuonna 2019.</a:t>
            </a:r>
          </a:p>
          <a:p>
            <a:r>
              <a:rPr lang="fi-FI" dirty="0" err="1"/>
              <a:t>Marinin</a:t>
            </a:r>
            <a:r>
              <a:rPr lang="fi-FI" dirty="0"/>
              <a:t> hallitus asetti tavoitteeksi, että Suomi on hiilineutraali vuonna 2035. Tavoitteen saavuttaminen vaatii sekä merkittäviä päästövähennyksiä että hiilinielujen kasvattamista. Töitä on tehtävä joka sektorilla, mutta suurimmat päästövähennystarpeet ja -mahdollisuudet ovat fossiilisen energian käytössä.</a:t>
            </a:r>
          </a:p>
          <a:p>
            <a:r>
              <a:rPr lang="fi-FI" dirty="0" err="1"/>
              <a:t>https</a:t>
            </a:r>
            <a:r>
              <a:rPr lang="fi-FI" dirty="0"/>
              <a:t>://</a:t>
            </a:r>
            <a:r>
              <a:rPr lang="fi-FI" dirty="0" err="1"/>
              <a:t>www.europarl.europa.eu</a:t>
            </a:r>
            <a:r>
              <a:rPr lang="fi-FI" dirty="0"/>
              <a:t>/news/fi/</a:t>
            </a:r>
            <a:r>
              <a:rPr lang="fi-FI" dirty="0" err="1"/>
              <a:t>headlines</a:t>
            </a:r>
            <a:r>
              <a:rPr lang="fi-FI" dirty="0"/>
              <a:t>/</a:t>
            </a:r>
            <a:r>
              <a:rPr lang="fi-FI" dirty="0" err="1"/>
              <a:t>society</a:t>
            </a:r>
            <a:r>
              <a:rPr lang="fi-FI" dirty="0"/>
              <a:t>/20190926STO62270/mita-hiilineutraalius-tarkoittaa-ja-miten-se-saavutetaan-2050-mennessa</a:t>
            </a:r>
          </a:p>
          <a:p>
            <a:endParaRPr lang="en-GB" dirty="0"/>
          </a:p>
        </p:txBody>
      </p:sp>
    </p:spTree>
    <p:extLst>
      <p:ext uri="{BB962C8B-B14F-4D97-AF65-F5344CB8AC3E}">
        <p14:creationId xmlns:p14="http://schemas.microsoft.com/office/powerpoint/2010/main" val="1242796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B87CE7-646F-4285-AA73-F0A4FBD5E685}"/>
              </a:ext>
            </a:extLst>
          </p:cNvPr>
          <p:cNvSpPr>
            <a:spLocks noGrp="1"/>
          </p:cNvSpPr>
          <p:nvPr>
            <p:ph type="title"/>
          </p:nvPr>
        </p:nvSpPr>
        <p:spPr/>
        <p:txBody>
          <a:bodyPr/>
          <a:lstStyle/>
          <a:p>
            <a:r>
              <a:rPr lang="fi-FI" dirty="0"/>
              <a:t>Ilmastonmuutoksesta päätetään monella tasolla: EU</a:t>
            </a:r>
            <a:endParaRPr lang="en-GB" dirty="0"/>
          </a:p>
        </p:txBody>
      </p:sp>
      <p:sp>
        <p:nvSpPr>
          <p:cNvPr id="3" name="Sisällön paikkamerkki 2">
            <a:extLst>
              <a:ext uri="{FF2B5EF4-FFF2-40B4-BE49-F238E27FC236}">
                <a16:creationId xmlns:a16="http://schemas.microsoft.com/office/drawing/2014/main" id="{8114405D-5299-4064-A9F0-97FB07139E73}"/>
              </a:ext>
            </a:extLst>
          </p:cNvPr>
          <p:cNvSpPr>
            <a:spLocks noGrp="1"/>
          </p:cNvSpPr>
          <p:nvPr>
            <p:ph idx="1"/>
          </p:nvPr>
        </p:nvSpPr>
        <p:spPr/>
        <p:txBody>
          <a:bodyPr/>
          <a:lstStyle/>
          <a:p>
            <a:r>
              <a:rPr lang="fi-FI" dirty="0"/>
              <a:t>Suomi on Euroopan unionin jäsen yhdessä 27 muun maan kanssa.</a:t>
            </a:r>
          </a:p>
          <a:p>
            <a:r>
              <a:rPr lang="fi-FI" b="0" i="0" dirty="0">
                <a:solidFill>
                  <a:srgbClr val="0F0F0F"/>
                </a:solidFill>
                <a:effectLst/>
                <a:latin typeface="Barlow"/>
              </a:rPr>
              <a:t>EU:n ilmastopolitiikalla ohjataan sekä alueen yhteisiä että jäsenmaiden toimia ilmastonmuutoksen hillitsemiseksi ja siihen sopeutumiseksi. </a:t>
            </a:r>
          </a:p>
          <a:p>
            <a:r>
              <a:rPr lang="fi-FI" b="0" i="0" dirty="0">
                <a:solidFill>
                  <a:srgbClr val="0F0F0F"/>
                </a:solidFill>
                <a:effectLst/>
                <a:latin typeface="Barlow"/>
              </a:rPr>
              <a:t>EU:n ilmastopolitiikan ydintä ovat päästökauppa, kansalliset tavoitteet päästökaupan ulkopuolisille aloille (ns. taakanjako) ja EU:n sopeutumisstrategia. EU on myös aktiivinen toimija kansainvälisissä ilmastoneuvotteluissa ja suurin kehitysmaiden ilmastotoimien rahoittaja.</a:t>
            </a:r>
            <a:endParaRPr lang="en-GB" dirty="0"/>
          </a:p>
        </p:txBody>
      </p:sp>
    </p:spTree>
    <p:extLst>
      <p:ext uri="{BB962C8B-B14F-4D97-AF65-F5344CB8AC3E}">
        <p14:creationId xmlns:p14="http://schemas.microsoft.com/office/powerpoint/2010/main" val="3506735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990117-91BD-4F80-855A-4103AD15F201}"/>
              </a:ext>
            </a:extLst>
          </p:cNvPr>
          <p:cNvSpPr>
            <a:spLocks noGrp="1"/>
          </p:cNvSpPr>
          <p:nvPr>
            <p:ph type="title"/>
          </p:nvPr>
        </p:nvSpPr>
        <p:spPr/>
        <p:txBody>
          <a:bodyPr/>
          <a:lstStyle/>
          <a:p>
            <a:r>
              <a:rPr lang="fi-FI" dirty="0"/>
              <a:t>SUOMI</a:t>
            </a:r>
            <a:endParaRPr lang="en-GB" dirty="0"/>
          </a:p>
        </p:txBody>
      </p:sp>
      <p:sp>
        <p:nvSpPr>
          <p:cNvPr id="3" name="Sisällön paikkamerkki 2">
            <a:extLst>
              <a:ext uri="{FF2B5EF4-FFF2-40B4-BE49-F238E27FC236}">
                <a16:creationId xmlns:a16="http://schemas.microsoft.com/office/drawing/2014/main" id="{5E7D1D9D-1BEA-4130-AF65-5CBF63E495B0}"/>
              </a:ext>
            </a:extLst>
          </p:cNvPr>
          <p:cNvSpPr>
            <a:spLocks noGrp="1"/>
          </p:cNvSpPr>
          <p:nvPr>
            <p:ph idx="1"/>
          </p:nvPr>
        </p:nvSpPr>
        <p:spPr/>
        <p:txBody>
          <a:bodyPr/>
          <a:lstStyle/>
          <a:p>
            <a:r>
              <a:rPr lang="fi-FI" dirty="0"/>
              <a:t>Suomi on osana Euroopan unionia sitoutunut Pariisin ilmastosopimukseen. Eduskuntapuolueiden yhteisen linjauksen mukaan tavoite edellyttää pitkän aikavälin ilmastotoimien rakentamista siten, että EU:n hiilineutraalius saavutetaan ennen vuotta 2050.</a:t>
            </a:r>
          </a:p>
          <a:p>
            <a:r>
              <a:rPr lang="fi-FI" dirty="0"/>
              <a:t>Nykyisen hallituksen tavoitteena on nostaa Suomi maailman ensimmäiseksi hiilineutraaliksi hyvinvointiyhteiskunnaksi vuoteen 2035 mennessä. Hiilineutraalius tarkoittaa, ettei Suomi lisää hiilidioksidin ja muiden kasvihuonepäästöjen määrää ilmakehässä vaan päästöt ja hiilensidonta esimerkiksi metsiin ovat tasapainossa.</a:t>
            </a:r>
          </a:p>
          <a:p>
            <a:r>
              <a:rPr lang="fi-FI" dirty="0"/>
              <a:t>https://valtioneuvosto.fi/marinin-hallitus/hallitusohjelma/hiilineutraali-ja-luonnon-monimuotoisuuden-turvaava-suomi</a:t>
            </a:r>
          </a:p>
          <a:p>
            <a:endParaRPr lang="fi-FI" dirty="0"/>
          </a:p>
          <a:p>
            <a:endParaRPr lang="en-GB" dirty="0"/>
          </a:p>
        </p:txBody>
      </p:sp>
    </p:spTree>
    <p:extLst>
      <p:ext uri="{BB962C8B-B14F-4D97-AF65-F5344CB8AC3E}">
        <p14:creationId xmlns:p14="http://schemas.microsoft.com/office/powerpoint/2010/main" val="3724615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A86EB3-4CD4-4DF0-BC4D-704256A8AE6B}"/>
              </a:ext>
            </a:extLst>
          </p:cNvPr>
          <p:cNvSpPr>
            <a:spLocks noGrp="1"/>
          </p:cNvSpPr>
          <p:nvPr>
            <p:ph type="title"/>
          </p:nvPr>
        </p:nvSpPr>
        <p:spPr/>
        <p:txBody>
          <a:bodyPr/>
          <a:lstStyle/>
          <a:p>
            <a:r>
              <a:rPr lang="fi-FI" dirty="0"/>
              <a:t>Kunta on minun kotipaikkani</a:t>
            </a:r>
            <a:endParaRPr lang="en-GB" dirty="0"/>
          </a:p>
        </p:txBody>
      </p:sp>
      <p:sp>
        <p:nvSpPr>
          <p:cNvPr id="3" name="Sisällön paikkamerkki 2">
            <a:extLst>
              <a:ext uri="{FF2B5EF4-FFF2-40B4-BE49-F238E27FC236}">
                <a16:creationId xmlns:a16="http://schemas.microsoft.com/office/drawing/2014/main" id="{76713B9A-BB5B-469C-8933-55EB0A849A70}"/>
              </a:ext>
            </a:extLst>
          </p:cNvPr>
          <p:cNvSpPr>
            <a:spLocks noGrp="1"/>
          </p:cNvSpPr>
          <p:nvPr>
            <p:ph idx="1"/>
          </p:nvPr>
        </p:nvSpPr>
        <p:spPr/>
        <p:txBody>
          <a:bodyPr>
            <a:normAutofit fontScale="85000" lnSpcReduction="20000"/>
          </a:bodyPr>
          <a:lstStyle/>
          <a:p>
            <a:r>
              <a:rPr lang="fi-FI" dirty="0"/>
              <a:t>Kunnat järjestävät asukkailleen palveluita, joista suurin osa on määritelty kuntien tehtäviksi laissa. Kunnalle voidaan antaa tehtäviä vain säätämällä siitä laissa.</a:t>
            </a:r>
          </a:p>
          <a:p>
            <a:endParaRPr lang="fi-FI" dirty="0"/>
          </a:p>
          <a:p>
            <a:r>
              <a:rPr lang="fi-FI" dirty="0"/>
              <a:t>Lakisääteiset tehtävät liittyvät seuraaviin palveluihin:</a:t>
            </a:r>
          </a:p>
          <a:p>
            <a:endParaRPr lang="fi-FI" dirty="0"/>
          </a:p>
          <a:p>
            <a:r>
              <a:rPr lang="fi-FI" dirty="0"/>
              <a:t>koulutus ja päiväkoti</a:t>
            </a:r>
          </a:p>
          <a:p>
            <a:r>
              <a:rPr lang="fi-FI" dirty="0"/>
              <a:t>kulttuuri-, nuoriso- ja kirjasto</a:t>
            </a:r>
          </a:p>
          <a:p>
            <a:r>
              <a:rPr lang="fi-FI" dirty="0"/>
              <a:t>kaupunkisuunnittelu, maankäyttö</a:t>
            </a:r>
          </a:p>
          <a:p>
            <a:r>
              <a:rPr lang="fi-FI" dirty="0"/>
              <a:t>veden- ja energiantuotanto</a:t>
            </a:r>
          </a:p>
          <a:p>
            <a:r>
              <a:rPr lang="fi-FI" dirty="0"/>
              <a:t>jätehuolto</a:t>
            </a:r>
          </a:p>
          <a:p>
            <a:r>
              <a:rPr lang="fi-FI" dirty="0"/>
              <a:t>ympäristöpalvelut</a:t>
            </a:r>
          </a:p>
          <a:p>
            <a:r>
              <a:rPr lang="fi-FI" dirty="0"/>
              <a:t>sosiaali- ja terveyspalvelut (siirtymässä maakunnille maakunta- ja soteuudistuksen jälkeen)</a:t>
            </a:r>
          </a:p>
          <a:p>
            <a:r>
              <a:rPr lang="fi-FI" dirty="0"/>
              <a:t>palo- ja pelastustoimi (siirtymässä maakunnille maakunta- ja sote-uudistuksen jälkeen)</a:t>
            </a:r>
            <a:endParaRPr lang="en-GB" dirty="0"/>
          </a:p>
        </p:txBody>
      </p:sp>
    </p:spTree>
    <p:extLst>
      <p:ext uri="{BB962C8B-B14F-4D97-AF65-F5344CB8AC3E}">
        <p14:creationId xmlns:p14="http://schemas.microsoft.com/office/powerpoint/2010/main" val="80828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B88AD0-32CC-4A2A-9663-F3A3E9FD1425}"/>
              </a:ext>
            </a:extLst>
          </p:cNvPr>
          <p:cNvSpPr>
            <a:spLocks noGrp="1"/>
          </p:cNvSpPr>
          <p:nvPr>
            <p:ph type="title"/>
          </p:nvPr>
        </p:nvSpPr>
        <p:spPr/>
        <p:txBody>
          <a:bodyPr/>
          <a:lstStyle/>
          <a:p>
            <a:r>
              <a:rPr lang="fi-FI" dirty="0"/>
              <a:t>Kunnissa päätetään oman alueen asioista</a:t>
            </a:r>
            <a:endParaRPr lang="en-GB" dirty="0"/>
          </a:p>
        </p:txBody>
      </p:sp>
      <p:sp>
        <p:nvSpPr>
          <p:cNvPr id="3" name="Sisällön paikkamerkki 2">
            <a:extLst>
              <a:ext uri="{FF2B5EF4-FFF2-40B4-BE49-F238E27FC236}">
                <a16:creationId xmlns:a16="http://schemas.microsoft.com/office/drawing/2014/main" id="{CE5EDFB1-83B7-45EA-9CFB-10BC22A7E08A}"/>
              </a:ext>
            </a:extLst>
          </p:cNvPr>
          <p:cNvSpPr>
            <a:spLocks noGrp="1"/>
          </p:cNvSpPr>
          <p:nvPr>
            <p:ph idx="1"/>
          </p:nvPr>
        </p:nvSpPr>
        <p:spPr/>
        <p:txBody>
          <a:bodyPr/>
          <a:lstStyle/>
          <a:p>
            <a:r>
              <a:rPr lang="fi-FI" dirty="0"/>
              <a:t>Kasvihuonekaasupäästöjä voidaan vähentää kaikilla kunnan toimialoilla. Päästöjen rajoittamisen rinnalla tulee huolehtia hiilinielujen (metsät, puistot) säilymisestä. Suurin päästövähennyspotentiaali on kiinteistöjen energiataloudessa ja liikenteessä. Pidemmällä aikavälillä maankäytön suunnittelulla ja liikennesuunnittelulla luodaan edellytyksiä kestävälle elämäntavalle.</a:t>
            </a:r>
          </a:p>
          <a:p>
            <a:endParaRPr lang="fi-FI" dirty="0"/>
          </a:p>
          <a:p>
            <a:r>
              <a:rPr lang="fi-FI" dirty="0"/>
              <a:t>Liikelaitostensa kautta kunnat voivat vähentää energiantuotannon ja jätehuollon päästöjä. Päästöjen vähentämisen tulisi olla läpäisevä periaate kaikissa kunnan päätöksissä ja toimissa.</a:t>
            </a:r>
          </a:p>
          <a:p>
            <a:r>
              <a:rPr lang="en-GB" dirty="0"/>
              <a:t>https://ilmasto-opas.fi/fi/kunnat</a:t>
            </a:r>
          </a:p>
        </p:txBody>
      </p:sp>
    </p:spTree>
    <p:extLst>
      <p:ext uri="{BB962C8B-B14F-4D97-AF65-F5344CB8AC3E}">
        <p14:creationId xmlns:p14="http://schemas.microsoft.com/office/powerpoint/2010/main" val="2190575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9DD1C7-7507-41A6-BAF5-519A46888DF0}"/>
              </a:ext>
            </a:extLst>
          </p:cNvPr>
          <p:cNvSpPr>
            <a:spLocks noGrp="1"/>
          </p:cNvSpPr>
          <p:nvPr>
            <p:ph type="title"/>
          </p:nvPr>
        </p:nvSpPr>
        <p:spPr/>
        <p:txBody>
          <a:bodyPr/>
          <a:lstStyle/>
          <a:p>
            <a:r>
              <a:rPr lang="fi-FI" dirty="0"/>
              <a:t>Kirjoittamaan ja vaikuttamaan</a:t>
            </a:r>
            <a:endParaRPr lang="en-GB" dirty="0"/>
          </a:p>
        </p:txBody>
      </p:sp>
      <p:sp>
        <p:nvSpPr>
          <p:cNvPr id="3" name="Sisällön paikkamerkki 2">
            <a:extLst>
              <a:ext uri="{FF2B5EF4-FFF2-40B4-BE49-F238E27FC236}">
                <a16:creationId xmlns:a16="http://schemas.microsoft.com/office/drawing/2014/main" id="{0E5283AB-70C0-44CA-8842-86181955E814}"/>
              </a:ext>
            </a:extLst>
          </p:cNvPr>
          <p:cNvSpPr>
            <a:spLocks noGrp="1"/>
          </p:cNvSpPr>
          <p:nvPr>
            <p:ph idx="1"/>
          </p:nvPr>
        </p:nvSpPr>
        <p:spPr/>
        <p:txBody>
          <a:bodyPr>
            <a:normAutofit/>
          </a:bodyPr>
          <a:lstStyle/>
          <a:p>
            <a:r>
              <a:rPr lang="fi-FI" dirty="0"/>
              <a:t>Oppilaat voivat koostaa näkemyksensä oman ryhmän kesken tai he voivat kirjoittaa päättäjille itsenäisesti kirjeitä tai tehdä kysymyksiä. Kirjeiden muotoa tai aihetta ei ole ennalta rajattu. Lapset ja nuoret voivat käyttää omaa ääntään.</a:t>
            </a:r>
          </a:p>
          <a:p>
            <a:r>
              <a:rPr lang="fi-FI" dirty="0"/>
              <a:t>Kirjeet voidaan toimittaa sähköisesti Ilmastokoulun nettisivujen kautta sivuille tai postisoitteeseen vastaanottajalle lähetettäviksi. Jos oppilaiden vanhemmat antavat luvan, kirjeitä voidaan myös julkaista Ilmastokirjon sivuilla muiden luokkien ja oppilaiden innostamiseksi ja keskustelun herättämiseksi. Kaikki julkaistavat kirjeet julkaistaan nimettöminä. Voimme niiden koostaa katsauksia oppilaiden ilmastoajatuksista ja esittää haasteita päättäjille.</a:t>
            </a:r>
          </a:p>
          <a:p>
            <a:endParaRPr lang="en-GB" dirty="0"/>
          </a:p>
        </p:txBody>
      </p:sp>
    </p:spTree>
    <p:extLst>
      <p:ext uri="{BB962C8B-B14F-4D97-AF65-F5344CB8AC3E}">
        <p14:creationId xmlns:p14="http://schemas.microsoft.com/office/powerpoint/2010/main" val="1494463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CFC176-1F0F-43C7-819A-0B64F2185114}"/>
              </a:ext>
            </a:extLst>
          </p:cNvPr>
          <p:cNvSpPr>
            <a:spLocks noGrp="1"/>
          </p:cNvSpPr>
          <p:nvPr>
            <p:ph type="title"/>
          </p:nvPr>
        </p:nvSpPr>
        <p:spPr/>
        <p:txBody>
          <a:bodyPr/>
          <a:lstStyle/>
          <a:p>
            <a:r>
              <a:rPr lang="fi-FI" dirty="0"/>
              <a:t>Esimerkiksi</a:t>
            </a:r>
            <a:endParaRPr lang="en-GB" dirty="0"/>
          </a:p>
        </p:txBody>
      </p:sp>
      <p:sp>
        <p:nvSpPr>
          <p:cNvPr id="3" name="Sisällön paikkamerkki 2">
            <a:extLst>
              <a:ext uri="{FF2B5EF4-FFF2-40B4-BE49-F238E27FC236}">
                <a16:creationId xmlns:a16="http://schemas.microsoft.com/office/drawing/2014/main" id="{BFE96B82-0065-4D07-A255-2FB88D2A1092}"/>
              </a:ext>
            </a:extLst>
          </p:cNvPr>
          <p:cNvSpPr>
            <a:spLocks noGrp="1"/>
          </p:cNvSpPr>
          <p:nvPr>
            <p:ph idx="1"/>
          </p:nvPr>
        </p:nvSpPr>
        <p:spPr>
          <a:xfrm>
            <a:off x="677334" y="1294228"/>
            <a:ext cx="8596668" cy="5303519"/>
          </a:xfrm>
        </p:spPr>
        <p:txBody>
          <a:bodyPr>
            <a:normAutofit fontScale="92500" lnSpcReduction="20000"/>
          </a:bodyPr>
          <a:lstStyle/>
          <a:p>
            <a:r>
              <a:rPr lang="fi-FI" dirty="0"/>
              <a:t>Miten näistä päätetään: mitä kunnassa päätetään, mitä eduskunnassa. Kuka päättää koulun asioista?</a:t>
            </a:r>
          </a:p>
          <a:p>
            <a:r>
              <a:rPr lang="fi-FI" dirty="0"/>
              <a:t>Mitä te teette ilmastonmuutoksen torjumiseksi?</a:t>
            </a:r>
          </a:p>
          <a:p>
            <a:r>
              <a:rPr lang="fi-FI" dirty="0"/>
              <a:t>Miksi ei ole tapahtunut mitään? Koululaiset lakkoilevat ja maailmalla osoitetaan mieltä…</a:t>
            </a:r>
          </a:p>
          <a:p>
            <a:r>
              <a:rPr lang="fi-FI" dirty="0"/>
              <a:t>Kuka ohjaa yrityksiä? Päättävätkö he aivan itse?</a:t>
            </a:r>
          </a:p>
          <a:p>
            <a:r>
              <a:rPr lang="fi-FI" dirty="0"/>
              <a:t>Miten ilmastomuutos konkreettisesti näkyy politikassa</a:t>
            </a:r>
          </a:p>
          <a:p>
            <a:r>
              <a:rPr lang="fi-FI" dirty="0"/>
              <a:t>Ovatko puolueet yksimielisiä asiasta vai mitä eroja puolueiden välillä on?</a:t>
            </a:r>
          </a:p>
          <a:p>
            <a:r>
              <a:rPr lang="fi-FI" dirty="0"/>
              <a:t>Voidaanko tehtaita kieltää saastumasta ilmastoa?</a:t>
            </a:r>
          </a:p>
          <a:p>
            <a:r>
              <a:rPr lang="fi-FI" dirty="0"/>
              <a:t>Tuleeko lihavero</a:t>
            </a:r>
          </a:p>
          <a:p>
            <a:r>
              <a:rPr lang="fi-FI" dirty="0"/>
              <a:t>Avustetaanko joukkoliikennettä? Koska tehdään lisää pyöräteitä?</a:t>
            </a:r>
          </a:p>
          <a:p>
            <a:r>
              <a:rPr lang="fi-FI" dirty="0"/>
              <a:t>Mitä eroja puolueiden välillä on?</a:t>
            </a:r>
          </a:p>
          <a:p>
            <a:r>
              <a:rPr lang="fi-FI" dirty="0"/>
              <a:t>Mitä järjestöt tekevät? Voidaanko tehtaita kieltää saastumasta ilmastoa?</a:t>
            </a:r>
          </a:p>
          <a:p>
            <a:r>
              <a:rPr lang="fi-FI" dirty="0"/>
              <a:t>Miten maataloutta voidaan ohjata</a:t>
            </a:r>
          </a:p>
          <a:p>
            <a:r>
              <a:rPr lang="fi-FI" dirty="0"/>
              <a:t>Joissakin maissa hallinto ei suhtaudu ilmastonmuutokseen riittävän vakavasti? Mikä neuvoksi?</a:t>
            </a:r>
          </a:p>
          <a:p>
            <a:endParaRPr lang="en-GB" dirty="0"/>
          </a:p>
        </p:txBody>
      </p:sp>
    </p:spTree>
    <p:extLst>
      <p:ext uri="{BB962C8B-B14F-4D97-AF65-F5344CB8AC3E}">
        <p14:creationId xmlns:p14="http://schemas.microsoft.com/office/powerpoint/2010/main" val="1272879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A71C32B-6098-4539-B700-C7478D321233}"/>
              </a:ext>
            </a:extLst>
          </p:cNvPr>
          <p:cNvSpPr>
            <a:spLocks noGrp="1"/>
          </p:cNvSpPr>
          <p:nvPr>
            <p:ph type="title"/>
          </p:nvPr>
        </p:nvSpPr>
        <p:spPr/>
        <p:txBody>
          <a:bodyPr/>
          <a:lstStyle/>
          <a:p>
            <a:r>
              <a:rPr lang="fi-FI" dirty="0"/>
              <a:t>Tuumasta toimeen</a:t>
            </a:r>
            <a:endParaRPr lang="en-GB" dirty="0"/>
          </a:p>
        </p:txBody>
      </p:sp>
      <p:sp>
        <p:nvSpPr>
          <p:cNvPr id="3" name="Sisällön paikkamerkki 2">
            <a:extLst>
              <a:ext uri="{FF2B5EF4-FFF2-40B4-BE49-F238E27FC236}">
                <a16:creationId xmlns:a16="http://schemas.microsoft.com/office/drawing/2014/main" id="{F5CE7C82-FE9D-41C3-B1E4-9F95A0AC064B}"/>
              </a:ext>
            </a:extLst>
          </p:cNvPr>
          <p:cNvSpPr>
            <a:spLocks noGrp="1"/>
          </p:cNvSpPr>
          <p:nvPr>
            <p:ph idx="1"/>
          </p:nvPr>
        </p:nvSpPr>
        <p:spPr/>
        <p:txBody>
          <a:bodyPr>
            <a:normAutofit/>
          </a:bodyPr>
          <a:lstStyle/>
          <a:p>
            <a:r>
              <a:rPr lang="fi-FI" dirty="0"/>
              <a:t>Kysytään</a:t>
            </a:r>
          </a:p>
          <a:p>
            <a:r>
              <a:rPr lang="fi-FI" dirty="0"/>
              <a:t>Ehdotetaan</a:t>
            </a:r>
          </a:p>
          <a:p>
            <a:r>
              <a:rPr lang="fi-FI" dirty="0"/>
              <a:t>Vaaditaan</a:t>
            </a:r>
          </a:p>
          <a:p>
            <a:r>
              <a:rPr lang="fi-FI" dirty="0"/>
              <a:t>Pyydetään päättäjä tai asiantuntija keskustelemaan</a:t>
            </a:r>
          </a:p>
          <a:p>
            <a:r>
              <a:rPr lang="fi-FI" dirty="0"/>
              <a:t>Laaditaan meidän juttu tekstiksi ja lähetetään se Ilmastokirjoon. He pitävät huolta, että saamme vastauksen.</a:t>
            </a:r>
          </a:p>
          <a:p>
            <a:r>
              <a:rPr lang="fi-FI" dirty="0"/>
              <a:t>Kirjoitetaan kirje pääministerille?</a:t>
            </a:r>
          </a:p>
          <a:p>
            <a:r>
              <a:rPr lang="fi-FI" dirty="0"/>
              <a:t>Tehdään kysymyksiä asiantuntijoille ja päättäjille?</a:t>
            </a:r>
          </a:p>
          <a:p>
            <a:r>
              <a:rPr lang="fi-FI" dirty="0"/>
              <a:t>Kutsutaan ympäristöjärjestön edustajan keskustelemaan?</a:t>
            </a:r>
          </a:p>
          <a:p>
            <a:r>
              <a:rPr lang="fi-FI" dirty="0"/>
              <a:t>Tehdään ehdotuksia kuntapäättäjille</a:t>
            </a:r>
          </a:p>
          <a:p>
            <a:endParaRPr lang="fi-FI" dirty="0"/>
          </a:p>
          <a:p>
            <a:endParaRPr lang="en-GB" dirty="0"/>
          </a:p>
        </p:txBody>
      </p:sp>
    </p:spTree>
    <p:extLst>
      <p:ext uri="{BB962C8B-B14F-4D97-AF65-F5344CB8AC3E}">
        <p14:creationId xmlns:p14="http://schemas.microsoft.com/office/powerpoint/2010/main" val="3541145149"/>
      </p:ext>
    </p:extLst>
  </p:cSld>
  <p:clrMapOvr>
    <a:masterClrMapping/>
  </p:clrMapOvr>
</p:sld>
</file>

<file path=ppt/theme/theme1.xml><?xml version="1.0" encoding="utf-8"?>
<a:theme xmlns:a="http://schemas.openxmlformats.org/drawingml/2006/main" name="Pin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58</TotalTime>
  <Words>1395</Words>
  <Application>Microsoft Macintosh PowerPoint</Application>
  <PresentationFormat>Laajakuva</PresentationFormat>
  <Paragraphs>98</Paragraphs>
  <Slides>16</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16</vt:i4>
      </vt:variant>
    </vt:vector>
  </HeadingPairs>
  <TitlesOfParts>
    <vt:vector size="21" baseType="lpstr">
      <vt:lpstr>Arial</vt:lpstr>
      <vt:lpstr>Barlow</vt:lpstr>
      <vt:lpstr>Trebuchet MS</vt:lpstr>
      <vt:lpstr>Wingdings 3</vt:lpstr>
      <vt:lpstr>Pinta</vt:lpstr>
      <vt:lpstr>Vaikuttamaan!</vt:lpstr>
      <vt:lpstr>Toimimaan ja vaikuttamaan</vt:lpstr>
      <vt:lpstr>Tsekkaa nämä</vt:lpstr>
      <vt:lpstr>Tai nämä…</vt:lpstr>
      <vt:lpstr>Vaikuta omassa harrastusjärjestössäsi</vt:lpstr>
      <vt:lpstr>Politiikka?</vt:lpstr>
      <vt:lpstr>Kysy poliitikolta Ilmaise mielipiteesi</vt:lpstr>
      <vt:lpstr>Lähde: Ilmatieteen laitos, ympäristöministeriö ja Ilmasto-opas.fi.</vt:lpstr>
      <vt:lpstr>Hiilineutraalius</vt:lpstr>
      <vt:lpstr>Ilmastonmuutoksesta päätetään monella tasolla: EU</vt:lpstr>
      <vt:lpstr>SUOMI</vt:lpstr>
      <vt:lpstr>Kunta on minun kotipaikkani</vt:lpstr>
      <vt:lpstr>Kunnissa päätetään oman alueen asioista</vt:lpstr>
      <vt:lpstr>Kirjoittamaan ja vaikuttamaan</vt:lpstr>
      <vt:lpstr>Esimerkiksi</vt:lpstr>
      <vt:lpstr>Tuumasta toimeen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Vaikuttamaan!</dc:title>
  <dc:creator>Jyrki Laine</dc:creator>
  <cp:lastModifiedBy>Tiina Karhuvirta</cp:lastModifiedBy>
  <cp:revision>9</cp:revision>
  <dcterms:created xsi:type="dcterms:W3CDTF">2020-11-25T19:32:33Z</dcterms:created>
  <dcterms:modified xsi:type="dcterms:W3CDTF">2025-04-09T11:04:48Z</dcterms:modified>
</cp:coreProperties>
</file>